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90" r:id="rId2"/>
    <p:sldMasterId id="2147483708" r:id="rId3"/>
  </p:sldMasterIdLst>
  <p:notesMasterIdLst>
    <p:notesMasterId r:id="rId29"/>
  </p:notesMasterIdLst>
  <p:sldIdLst>
    <p:sldId id="256" r:id="rId4"/>
    <p:sldId id="262" r:id="rId5"/>
    <p:sldId id="283" r:id="rId6"/>
    <p:sldId id="308" r:id="rId7"/>
    <p:sldId id="311" r:id="rId8"/>
    <p:sldId id="265" r:id="rId9"/>
    <p:sldId id="271" r:id="rId10"/>
    <p:sldId id="273" r:id="rId11"/>
    <p:sldId id="275" r:id="rId12"/>
    <p:sldId id="277" r:id="rId13"/>
    <p:sldId id="286" r:id="rId14"/>
    <p:sldId id="287" r:id="rId15"/>
    <p:sldId id="285" r:id="rId16"/>
    <p:sldId id="301" r:id="rId17"/>
    <p:sldId id="300" r:id="rId18"/>
    <p:sldId id="293" r:id="rId19"/>
    <p:sldId id="306" r:id="rId20"/>
    <p:sldId id="280" r:id="rId21"/>
    <p:sldId id="259" r:id="rId22"/>
    <p:sldId id="264" r:id="rId23"/>
    <p:sldId id="266" r:id="rId24"/>
    <p:sldId id="267" r:id="rId25"/>
    <p:sldId id="295" r:id="rId26"/>
    <p:sldId id="309" r:id="rId27"/>
    <p:sldId id="312" r:id="rId28"/>
  </p:sldIdLst>
  <p:sldSz cx="9144000" cy="6858000" type="screen4x3"/>
  <p:notesSz cx="6669088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3EA309BF-E035-4220-AB14-62569E681938}">
          <p14:sldIdLst>
            <p14:sldId id="256"/>
            <p14:sldId id="262"/>
            <p14:sldId id="283"/>
            <p14:sldId id="308"/>
            <p14:sldId id="311"/>
            <p14:sldId id="265"/>
            <p14:sldId id="271"/>
            <p14:sldId id="273"/>
            <p14:sldId id="275"/>
            <p14:sldId id="277"/>
            <p14:sldId id="286"/>
            <p14:sldId id="287"/>
            <p14:sldId id="285"/>
            <p14:sldId id="301"/>
            <p14:sldId id="300"/>
            <p14:sldId id="293"/>
            <p14:sldId id="306"/>
            <p14:sldId id="280"/>
            <p14:sldId id="259"/>
            <p14:sldId id="264"/>
            <p14:sldId id="266"/>
            <p14:sldId id="267"/>
            <p14:sldId id="295"/>
            <p14:sldId id="309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53" autoAdjust="0"/>
    <p:restoredTop sz="79200" autoAdjust="0"/>
  </p:normalViewPr>
  <p:slideViewPr>
    <p:cSldViewPr>
      <p:cViewPr>
        <p:scale>
          <a:sx n="75" d="100"/>
          <a:sy n="75" d="100"/>
        </p:scale>
        <p:origin x="-267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ERVER\PUBLIC\&#1502;&#1510;&#1490;&#1493;&#1514;\2014\&#1499;&#1504;&#1505;%20&#1502;&#1490;&#1491;&#1500;&#1497;&#1501;\&#1504;&#1514;&#1493;&#1504;&#1497;&#1501;%20&#1500;&#1499;&#1504;&#1505;%20&#1502;&#1490;&#1491;&#1500;&#1497;&#1501;%202014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00986393522879E-2"/>
          <c:y val="8.3342578466563899E-2"/>
          <c:w val="0.84279802721295427"/>
          <c:h val="0.829146327373559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0.13034129583588344"/>
                  <c:y val="-0.19460049172025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Climatic Event</a:t>
                    </a:r>
                    <a:r>
                      <a:rPr lang="en-US" dirty="0"/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1283482163184E-2"/>
                  <c:y val="-0.324200829537458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378952429693604"/>
                  <c:y val="-0.139180276265600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711252483785953"/>
                  <c:y val="6.00249972225307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565138481880828E-2"/>
                  <c:y val="9.5611228382031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7526053571461094E-2"/>
                  <c:y val="0.10808743472947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209893885764151E-2"/>
                  <c:y val="0.112102443162880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kern="1200" cap="none" spc="0" baseline="0"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latin typeface="Microsoft Sans Serif" pitchFamily="34" charset="0"/>
                    <a:cs typeface="Microsoft Sans Serif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באנגלית!$E$2:$E$9</c:f>
              <c:strCache>
                <c:ptCount val="8"/>
                <c:pt idx="0">
                  <c:v>Frost</c:v>
                </c:pt>
                <c:pt idx="1">
                  <c:v>Climatic Avent</c:v>
                </c:pt>
                <c:pt idx="2">
                  <c:v>Storm</c:v>
                </c:pt>
                <c:pt idx="3">
                  <c:v>Disease</c:v>
                </c:pt>
                <c:pt idx="4">
                  <c:v>Hail</c:v>
                </c:pt>
                <c:pt idx="5">
                  <c:v>Other</c:v>
                </c:pt>
                <c:pt idx="6">
                  <c:v>Heat</c:v>
                </c:pt>
                <c:pt idx="7">
                  <c:v>Rain</c:v>
                </c:pt>
              </c:strCache>
            </c:strRef>
          </c:cat>
          <c:val>
            <c:numRef>
              <c:f>באנגלית!$G$2:$G$9</c:f>
              <c:numCache>
                <c:formatCode>#,##0</c:formatCode>
                <c:ptCount val="8"/>
                <c:pt idx="0">
                  <c:v>601679413.73000002</c:v>
                </c:pt>
                <c:pt idx="1">
                  <c:v>461585061.88999999</c:v>
                </c:pt>
                <c:pt idx="2">
                  <c:v>361845470</c:v>
                </c:pt>
                <c:pt idx="3">
                  <c:v>292673175.80999976</c:v>
                </c:pt>
                <c:pt idx="4">
                  <c:v>281845479.10000002</c:v>
                </c:pt>
                <c:pt idx="5">
                  <c:v>243918739.29000002</c:v>
                </c:pt>
                <c:pt idx="6">
                  <c:v>122006649.12</c:v>
                </c:pt>
                <c:pt idx="7">
                  <c:v>121147751.22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4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06A5D8-F020-4BF2-A6BF-9C448E983043}" type="datetimeFigureOut">
              <a:rPr lang="he-IL" smtClean="0"/>
              <a:t>י'/אייר/תשע"ט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4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484185-8270-4BDB-9A99-D2B52A6D10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12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41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86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47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47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56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3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20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9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916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3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53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05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190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789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 sz="1800" b="1" i="0" u="none" strike="noStrike" kern="1200" baseline="0">
                <a:solidFill>
                  <a:sysClr val="window" lastClr="FFFFFF"/>
                </a:solidFill>
                <a:latin typeface="Arial"/>
                <a:ea typeface="Arial"/>
                <a:cs typeface="Arial"/>
              </a:defRPr>
            </a:pPr>
            <a:endParaRPr lang="en-US" b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5886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967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495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41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39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16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16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86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83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87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4185-8270-4BDB-9A99-D2B52A6D104F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9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9"/>
          <a:stretch>
            <a:fillRect/>
          </a:stretch>
        </p:blipFill>
        <p:spPr bwMode="auto">
          <a:xfrm>
            <a:off x="61914" y="4834890"/>
            <a:ext cx="9082087" cy="19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1913" y="4830604"/>
            <a:ext cx="8953500" cy="42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088"/>
            <a:ext cx="7772400" cy="147018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46"/>
            <a:ext cx="6400800" cy="1753077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80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78700" y="-100011"/>
            <a:ext cx="2306638" cy="622649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-100011"/>
            <a:ext cx="6769100" cy="622649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54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6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כותרת, סרטון מדי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מדיה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מדיה</a:t>
            </a:r>
            <a:endParaRPr lang="he-IL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587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כותרת ו-2 תכנים על פני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457200" y="393192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7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276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כותרת וטקסט על פני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393192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77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כותרת, תוכן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17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9"/>
          <a:stretch>
            <a:fillRect/>
          </a:stretch>
        </p:blipFill>
        <p:spPr bwMode="auto">
          <a:xfrm>
            <a:off x="61917" y="4834890"/>
            <a:ext cx="9082087" cy="19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1913" y="4830604"/>
            <a:ext cx="8953500" cy="42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089"/>
            <a:ext cx="7772400" cy="147018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47"/>
            <a:ext cx="6400800" cy="1753077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5A03-4F18-417C-860E-201F01A7101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71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454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265"/>
            <a:ext cx="7772400" cy="136302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07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66CE-4EDE-4DAE-9656-7B20250ED8C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78546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958E-A0E2-477B-9164-1ACD0C05D1C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9919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560"/>
            <a:ext cx="4040188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3" y="1534478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3" y="2174560"/>
            <a:ext cx="4041775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F8F58-4108-415D-B101-E0EC9218709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557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9D05-14AA-4A19-B8BE-44C06B91CAD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193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56F4-1376-4ECB-9C91-10826382393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402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19" y="272901"/>
            <a:ext cx="3008313" cy="1161573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2892"/>
            <a:ext cx="5111750" cy="585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19" y="1434470"/>
            <a:ext cx="3008313" cy="4692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CC48-ACFF-4B1A-9610-72503A7EBB0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28971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1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9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814"/>
            <a:ext cx="5486400" cy="8043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23EF-F58B-4943-918B-C90A7174189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94273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DC2D-4669-4191-9C9C-D7CB3892DDD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0796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78700" y="-100011"/>
            <a:ext cx="2306638" cy="622649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-100011"/>
            <a:ext cx="6769100" cy="622649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D204-DDF1-4135-8C2C-E1BADFC39AB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5138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7AFB-C757-4E5F-A74C-A2A06BB11C3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583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265"/>
            <a:ext cx="7772400" cy="136302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07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926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כותרת, סרטון מדי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מדיה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מדיה</a:t>
            </a:r>
            <a:endParaRPr lang="he-IL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64BB-D044-4FB5-B11E-78AE9A15C22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05364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כותרת ו-2 תכנים על פני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457200" y="393192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BCA0-DE5C-40E8-9EC9-D909C68E0D7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99090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2A91-8B6A-4C2E-9285-667250FDDD8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45591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כותרת וטקסט על פני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3931920"/>
            <a:ext cx="8229600" cy="21945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AAA9-943B-4A53-A952-810B0DCAD5F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56715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כותרת, תוכן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5738" y="-100012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69C7D-283C-43C7-8C4E-37182B60C1E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7503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52400" y="154305"/>
            <a:ext cx="6705600" cy="6552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010400" y="152878"/>
            <a:ext cx="1981200" cy="655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9" descr="titlefix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"/>
            <a:ext cx="9144000" cy="13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FF2B9A-4B2C-46A1-951F-4B50AB509F41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B3B88C-13A9-4565-BD01-0DC6C98BDCD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937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4235-861A-46DA-B19A-14C0D99AC4C3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DDD4-8AB5-4C1B-88ED-7E50F0ECB87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3002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878"/>
            <a:ext cx="1981200" cy="65551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4305"/>
            <a:ext cx="6705600" cy="6552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7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5D458D-00F5-4751-BA3F-C688154B2BDC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44C5FD6-4197-4C8C-B736-BA3590633DE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03476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4A94-EC5B-4003-9490-5409E90942A8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CD2F-687C-4FA2-A7B7-AC88FA2A8BD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331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4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72244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438400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574A-E5EB-4037-8593-B83B24D873C6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96CA-61AB-4AB4-8689-608E907B7E8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24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9221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605A-E440-4A04-9110-36B40CC24770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4556-08FF-4A8B-8FC3-33F74BBBCE7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43815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7" y="151448"/>
            <a:ext cx="8831263" cy="655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70C7-A2FA-49CE-8375-FD39115B3CE1}" type="datetime1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918F-DD4E-4022-99FE-707DD11E7EC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04682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1448"/>
            <a:ext cx="1981200" cy="6555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877"/>
            <a:ext cx="6705600" cy="6552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4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0721-E408-4515-ADF0-EA3F3B321C88}" type="datetime1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335FF2-E689-49E1-BAD2-02CC107D3AE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553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1448"/>
            <a:ext cx="1981200" cy="6555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4"/>
            <a:ext cx="6705600" cy="6553200"/>
          </a:xfrm>
        </p:spPr>
        <p:txBody>
          <a:bodyPr rtlCol="0"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91CF-591F-4E86-9132-8E171FD655B9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1556-62D4-448C-BB4A-0A27630BEFB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264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CD39-4579-4FFF-B8C8-7256BC064A56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19D5-A3D6-4642-B2BB-E6F3456F1B3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34736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165"/>
            <a:ext cx="6705600" cy="6556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165"/>
            <a:ext cx="1955800" cy="65565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1741-EE96-4445-A8D4-B2656806ACC2}" type="datetime1">
              <a:rPr lang="en-US"/>
              <a:pPr>
                <a:defRPr/>
              </a:pPr>
              <a:t>5/15/2019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863806A-887F-41B1-93D5-528EBFEC694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1903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560"/>
            <a:ext cx="4040188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3" y="1534478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3" y="2174560"/>
            <a:ext cx="4041775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84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90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6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17" y="272900"/>
            <a:ext cx="3008313" cy="1161573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2892"/>
            <a:ext cx="5111750" cy="585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17" y="1434470"/>
            <a:ext cx="3008313" cy="4692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4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1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9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814"/>
            <a:ext cx="5486400" cy="8043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67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825" y="1065848"/>
            <a:ext cx="8693150" cy="52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95513" y="332899"/>
            <a:ext cx="5832475" cy="35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67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067"/>
            <a:ext cx="2895600" cy="475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endParaRPr lang="he-IL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17475" y="6453665"/>
            <a:ext cx="287338" cy="22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/>
          </a:p>
        </p:txBody>
      </p:sp>
      <p:sp>
        <p:nvSpPr>
          <p:cNvPr id="67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43650"/>
            <a:ext cx="609600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b="1">
                <a:solidFill>
                  <a:srgbClr val="D60000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" y="0"/>
            <a:ext cx="1979613" cy="901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5738" y="-1000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D6C7D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D6C7D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D6C7D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D6C7D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825" y="1065848"/>
            <a:ext cx="8693150" cy="52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95513" y="332899"/>
            <a:ext cx="5832475" cy="35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67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068"/>
            <a:ext cx="2895600" cy="4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17475" y="6453666"/>
            <a:ext cx="287338" cy="22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67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43650"/>
            <a:ext cx="609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b="1">
                <a:solidFill>
                  <a:srgbClr val="D60000"/>
                </a:solidFill>
              </a:defRPr>
            </a:lvl1pPr>
          </a:lstStyle>
          <a:p>
            <a:pPr>
              <a:defRPr/>
            </a:pPr>
            <a:fld id="{622D6A92-F3F6-4912-B0FA-4824E00935A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" y="0"/>
            <a:ext cx="1979613" cy="901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he-IL" altLang="he-IL" smtClean="0">
              <a:solidFill>
                <a:srgbClr val="000000"/>
              </a:solidFill>
            </a:endParaRPr>
          </a:p>
        </p:txBody>
      </p:sp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55738" y="-10001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rgbClr val="6E778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D6C7D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D6C7D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D6C7D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D6C7D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6C7D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455" y="1550194"/>
            <a:ext cx="9064625" cy="5249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50" y="58579"/>
            <a:ext cx="9018588" cy="1440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759"/>
            <a:ext cx="8382000" cy="105441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e-IL" altLang="he-IL" dirty="0" smtClean="0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8789"/>
            <a:ext cx="8407400" cy="4407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50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3F9227-5AA2-4811-9227-BBF989D77CE1}" type="datetime1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509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5080"/>
            <a:ext cx="582612" cy="274320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373A57-DD98-4D9E-99D7-816C8ACB989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cs typeface="Arial Bold" pitchFamily="34" charset="0"/>
        </a:defRPr>
      </a:lvl9pPr>
    </p:titleStyle>
    <p:bodyStyle>
      <a:lvl1pPr marL="27305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r" rtl="1" eaLnBrk="1" fontAlgn="base" hangingPunct="1">
        <a:spcBef>
          <a:spcPct val="20000"/>
        </a:spcBef>
        <a:spcAft>
          <a:spcPct val="0"/>
        </a:spcAft>
        <a:buClr>
          <a:srgbClr val="7F8FA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r" rtl="1" eaLnBrk="1" fontAlgn="base" hangingPunct="1">
        <a:spcBef>
          <a:spcPct val="20000"/>
        </a:spcBef>
        <a:spcAft>
          <a:spcPct val="0"/>
        </a:spcAft>
        <a:buClr>
          <a:srgbClr val="4A66AC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r" rtl="1" eaLnBrk="1" fontAlgn="base" hangingPunct="1">
        <a:spcBef>
          <a:spcPct val="20000"/>
        </a:spcBef>
        <a:spcAft>
          <a:spcPct val="0"/>
        </a:spcAft>
        <a:buClr>
          <a:srgbClr val="9D90A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020272" y="4509120"/>
            <a:ext cx="1981200" cy="288032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AIDA </a:t>
            </a:r>
            <a:r>
              <a:rPr lang="en-US" b="1" dirty="0"/>
              <a:t>Morocco </a:t>
            </a:r>
            <a:endParaRPr lang="en-US" b="1" dirty="0" smtClean="0"/>
          </a:p>
          <a:p>
            <a:r>
              <a:rPr lang="en-US" b="1" dirty="0" smtClean="0"/>
              <a:t>Conference</a:t>
            </a:r>
            <a:r>
              <a:rPr lang="en-US" b="1" dirty="0"/>
              <a:t>, </a:t>
            </a:r>
            <a:endParaRPr lang="he-IL" b="1" dirty="0" smtClean="0"/>
          </a:p>
          <a:p>
            <a:r>
              <a:rPr lang="en-US" b="1" dirty="0" smtClean="0"/>
              <a:t>Marrakech</a:t>
            </a:r>
          </a:p>
          <a:p>
            <a:r>
              <a:rPr lang="en-US" b="1" dirty="0" smtClean="0"/>
              <a:t>23 - 25 </a:t>
            </a:r>
            <a:r>
              <a:rPr lang="en-US" b="1" dirty="0"/>
              <a:t>April 2019 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6602288" cy="4400376"/>
          </a:xfrm>
        </p:spPr>
        <p:txBody>
          <a:bodyPr/>
          <a:lstStyle/>
          <a:p>
            <a:pPr algn="ctr" rtl="0"/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/>
              <a:t/>
            </a:r>
            <a:br>
              <a:rPr lang="en-US" sz="2800" cap="none" dirty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 Insurance and Natural Disasters</a:t>
            </a:r>
            <a:br>
              <a:rPr lang="en-US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b="1" cap="none" dirty="0" smtClean="0"/>
              <a:t>Peggy Sharon, Adv.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 err="1" smtClean="0"/>
              <a:t>Levitan</a:t>
            </a:r>
            <a:r>
              <a:rPr lang="en-US" sz="2000" cap="none" dirty="0" smtClean="0"/>
              <a:t>, Sharon &amp; Co., Israel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endParaRPr lang="he-IL" sz="2800" cap="none" dirty="0"/>
          </a:p>
        </p:txBody>
      </p:sp>
      <p:sp>
        <p:nvSpPr>
          <p:cNvPr id="4" name="מלבן 3"/>
          <p:cNvSpPr/>
          <p:nvPr/>
        </p:nvSpPr>
        <p:spPr>
          <a:xfrm>
            <a:off x="5472608" y="260648"/>
            <a:ext cx="35638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81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10</a:t>
            </a:fld>
            <a:endParaRPr lang="en-US" altLang="he-IL"/>
          </a:p>
        </p:txBody>
      </p:sp>
      <p:pic>
        <p:nvPicPr>
          <p:cNvPr id="6" name="Picture 2" descr="C:\Users\dudi\Desktop\Pictures\Work\תמונות עבודה\אגוזי אדמה\IM000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86605" cy="31399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2" descr="C:\Users\dudi\Desktop\Pictures\Work\תמונות עבודה\ירקות\אסון טבע\DSCN1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7"/>
            <a:ext cx="4248472" cy="31863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מלבן 1"/>
          <p:cNvSpPr/>
          <p:nvPr/>
        </p:nvSpPr>
        <p:spPr>
          <a:xfrm>
            <a:off x="1202178" y="5301208"/>
            <a:ext cx="206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Rain </a:t>
            </a:r>
            <a:r>
              <a:rPr lang="en-US" dirty="0" smtClean="0">
                <a:solidFill>
                  <a:schemeClr val="bg1"/>
                </a:solidFill>
              </a:rPr>
              <a:t>(groundnuts)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346013" y="5301208"/>
            <a:ext cx="274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Virus </a:t>
            </a:r>
            <a:r>
              <a:rPr lang="en-US" dirty="0" smtClean="0">
                <a:solidFill>
                  <a:schemeClr val="bg1"/>
                </a:solidFill>
              </a:rPr>
              <a:t>(watermelon 2012) </a:t>
            </a:r>
            <a:endParaRPr lang="he-IL" dirty="0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44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l" rtl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Types of risks: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Price risks </a:t>
            </a: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en-US" sz="1800" dirty="0" smtClean="0">
                <a:solidFill>
                  <a:srgbClr val="FFC000"/>
                </a:solidFill>
              </a:rPr>
              <a:t>volatility – </a:t>
            </a:r>
            <a:r>
              <a:rPr lang="en-US" sz="1800" dirty="0" err="1" smtClean="0">
                <a:solidFill>
                  <a:srgbClr val="FFC000"/>
                </a:solidFill>
              </a:rPr>
              <a:t>imabalance</a:t>
            </a:r>
            <a:r>
              <a:rPr lang="en-US" sz="1800" dirty="0" smtClean="0">
                <a:solidFill>
                  <a:srgbClr val="FFC000"/>
                </a:solidFill>
              </a:rPr>
              <a:t> between demand and supply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Production risks</a:t>
            </a:r>
            <a:r>
              <a:rPr lang="en-US" sz="1800" dirty="0" smtClean="0">
                <a:solidFill>
                  <a:schemeClr val="bg1"/>
                </a:solidFill>
              </a:rPr>
              <a:t> – </a:t>
            </a:r>
            <a:r>
              <a:rPr lang="en-US" sz="1800" dirty="0" smtClean="0">
                <a:solidFill>
                  <a:srgbClr val="FFC000"/>
                </a:solidFill>
              </a:rPr>
              <a:t>yield lower than expected due to extreme climatic change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Income risks</a:t>
            </a:r>
            <a:r>
              <a:rPr lang="en-US" sz="1800" dirty="0" smtClean="0">
                <a:solidFill>
                  <a:schemeClr val="bg1"/>
                </a:solidFill>
              </a:rPr>
              <a:t> – </a:t>
            </a:r>
            <a:r>
              <a:rPr lang="en-US" sz="1800" dirty="0" smtClean="0">
                <a:solidFill>
                  <a:srgbClr val="FFC000"/>
                </a:solidFill>
              </a:rPr>
              <a:t>revenue and cost – unfavorable fluctuations in price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in agriculture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11</a:t>
            </a:fld>
            <a:endParaRPr lang="en-US" altLang="he-IL"/>
          </a:p>
        </p:txBody>
      </p:sp>
      <p:pic>
        <p:nvPicPr>
          <p:cNvPr id="6" name="Picture 4" descr="×ª××¦××ª ×ª××× × ×¢×××¨ âªUSA AGRICULTURE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3699386" cy="18845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l" rtl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Responses to risks: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Normal risks 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en-US" sz="1800" dirty="0" smtClean="0">
                <a:solidFill>
                  <a:srgbClr val="FFC000"/>
                </a:solidFill>
              </a:rPr>
              <a:t>managed on farm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Marketable/insurable risks 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en-US" sz="1800" dirty="0" smtClean="0">
                <a:solidFill>
                  <a:srgbClr val="FFC000"/>
                </a:solidFill>
              </a:rPr>
              <a:t>transfer of risk to private market instruments or sharing with other farmers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 smtClean="0">
                <a:solidFill>
                  <a:schemeClr val="bg1"/>
                </a:solidFill>
              </a:rPr>
              <a:t>Catastrophic/wide spread risks 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en-US" sz="1800" dirty="0" smtClean="0">
                <a:solidFill>
                  <a:srgbClr val="FFC000"/>
                </a:solidFill>
              </a:rPr>
              <a:t>large scale drought or floods – public/state aid</a:t>
            </a:r>
            <a:endParaRPr lang="en-US" sz="1800" u="sng" dirty="0" smtClean="0">
              <a:solidFill>
                <a:srgbClr val="FFC000"/>
              </a:solidFill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in agriculture (cont.)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12</a:t>
            </a:fld>
            <a:endParaRPr lang="en-US" altLang="he-IL"/>
          </a:p>
        </p:txBody>
      </p:sp>
      <p:pic>
        <p:nvPicPr>
          <p:cNvPr id="3074" name="Picture 2" descr="Agritech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989243" cy="17929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u="sng" dirty="0">
                <a:solidFill>
                  <a:schemeClr val="bg1"/>
                </a:solidFill>
              </a:rPr>
              <a:t>Private risk </a:t>
            </a:r>
            <a:r>
              <a:rPr lang="en-US" u="sng" dirty="0" smtClean="0">
                <a:solidFill>
                  <a:schemeClr val="bg1"/>
                </a:solidFill>
              </a:rPr>
              <a:t>management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non-subsidized insurance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and mutual funds</a:t>
            </a:r>
          </a:p>
          <a:p>
            <a:pPr algn="l" rtl="0">
              <a:lnSpc>
                <a:spcPct val="150000"/>
              </a:lnSpc>
            </a:pPr>
            <a:r>
              <a:rPr lang="en-US" u="sng" dirty="0" smtClean="0">
                <a:solidFill>
                  <a:schemeClr val="bg1"/>
                </a:solidFill>
              </a:rPr>
              <a:t>Public-Private partnerships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state-subsidized insurance and mutual funds</a:t>
            </a:r>
          </a:p>
          <a:p>
            <a:pPr algn="l" rtl="0">
              <a:lnSpc>
                <a:spcPct val="150000"/>
              </a:lnSpc>
            </a:pPr>
            <a:r>
              <a:rPr lang="en-US" u="sng" dirty="0" smtClean="0">
                <a:solidFill>
                  <a:schemeClr val="bg1"/>
                </a:solidFill>
              </a:rPr>
              <a:t>Public instruments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direct payments, market safety net, state aid, reduced tax rates</a:t>
            </a:r>
          </a:p>
          <a:p>
            <a:pPr algn="l" rtl="0"/>
            <a:endParaRPr lang="en-US" b="1" dirty="0" smtClean="0">
              <a:solidFill>
                <a:schemeClr val="bg1"/>
              </a:solidFill>
            </a:endParaRPr>
          </a:p>
          <a:p>
            <a:pPr marL="44450" indent="0" algn="l" rtl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</a:t>
            </a:r>
            <a:r>
              <a:rPr lang="en-US" dirty="0" smtClean="0"/>
              <a:t>: AGRO Risk schemes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13</a:t>
            </a:fld>
            <a:endParaRPr lang="en-US" altLang="he-IL"/>
          </a:p>
        </p:txBody>
      </p:sp>
      <p:sp>
        <p:nvSpPr>
          <p:cNvPr id="5" name="AutoShape 4" descr="×ª××¦××ª ×ª××× × ×¢×××¨ âªvineyard israel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×ª××¦××ª ×ª××× × ×¢×××¨ âªvineyard israelâ¬â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52" name="Picture 8" descr="Wine vineyard (illustra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7781"/>
            <a:ext cx="2119496" cy="1423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euractiv.com/wp-content/uploads/sites/2/2017/07/oranges_spain_agriculture_CREDITAnna-Michal_Flickr-800x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554875" cy="14371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14</a:t>
            </a:fld>
            <a:endParaRPr lang="en-US" altLang="he-IL"/>
          </a:p>
        </p:txBody>
      </p:sp>
      <p:pic>
        <p:nvPicPr>
          <p:cNvPr id="5" name="Picture 2" descr="https://image.slidesharecdn.com/ccafsindexinsuranceinfographicfinal-150126142544-conversion-gate02/95/infographic-how-index-insurance-can-help-smallholder-farmers-1-638.jpg?cb=14222824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4756" b="62694"/>
          <a:stretch/>
        </p:blipFill>
        <p:spPr bwMode="auto">
          <a:xfrm>
            <a:off x="1043608" y="2132855"/>
            <a:ext cx="7132517" cy="332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כותרת 2"/>
          <p:cNvSpPr>
            <a:spLocks noGrp="1"/>
          </p:cNvSpPr>
          <p:nvPr>
            <p:ph type="title"/>
          </p:nvPr>
        </p:nvSpPr>
        <p:spPr>
          <a:xfrm>
            <a:off x="381000" y="355759"/>
            <a:ext cx="8382000" cy="1054418"/>
          </a:xfrm>
        </p:spPr>
        <p:txBody>
          <a:bodyPr/>
          <a:lstStyle/>
          <a:p>
            <a:r>
              <a:rPr lang="en-US" dirty="0" smtClean="0"/>
              <a:t>Innovation – paying benefits on a pre determined Index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38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Moroccan gov‘t to launch index-based  insurance experiment (April 2017)</a:t>
            </a:r>
          </a:p>
          <a:p>
            <a:pPr algn="l" rtl="0"/>
            <a:endParaRPr lang="en-US" sz="1600" dirty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AGRO insurance in morocco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15</a:t>
            </a:fld>
            <a:endParaRPr lang="en-US" altLang="he-IL"/>
          </a:p>
        </p:txBody>
      </p:sp>
      <p:pic>
        <p:nvPicPr>
          <p:cNvPr id="3074" name="Picture 2" descr="https://www.euresa.org/uploads/pics/mamda-mcm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0" y="4476150"/>
            <a:ext cx="3636404" cy="12172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insurancereview.com/UploadedImages/ImageLibrary/Agriculture/large/Agriculture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636404" cy="20483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Prime </a:t>
            </a:r>
            <a:r>
              <a:rPr lang="en-US" dirty="0">
                <a:solidFill>
                  <a:schemeClr val="bg1"/>
                </a:solidFill>
              </a:rPr>
              <a:t>Minister </a:t>
            </a:r>
            <a:r>
              <a:rPr lang="en-US" dirty="0" smtClean="0">
                <a:solidFill>
                  <a:schemeClr val="bg1"/>
                </a:solidFill>
              </a:rPr>
              <a:t>Crop Insurance Scheme (</a:t>
            </a:r>
            <a:r>
              <a:rPr lang="en-US" dirty="0">
                <a:solidFill>
                  <a:schemeClr val="bg1"/>
                </a:solidFill>
              </a:rPr>
              <a:t>PMFBY</a:t>
            </a:r>
            <a:r>
              <a:rPr lang="en-US" dirty="0" smtClean="0">
                <a:solidFill>
                  <a:schemeClr val="bg1"/>
                </a:solidFill>
              </a:rPr>
              <a:t>) – Modi Scheme;</a:t>
            </a:r>
            <a:endParaRPr lang="en-US" dirty="0">
              <a:solidFill>
                <a:schemeClr val="bg1"/>
              </a:solidFill>
            </a:endParaRPr>
          </a:p>
          <a:p>
            <a:pPr marL="4445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Revised </a:t>
            </a:r>
            <a:r>
              <a:rPr lang="en-US" dirty="0">
                <a:solidFill>
                  <a:schemeClr val="bg1"/>
                </a:solidFill>
              </a:rPr>
              <a:t>Weather </a:t>
            </a:r>
            <a:r>
              <a:rPr lang="en-US" dirty="0" smtClean="0">
                <a:solidFill>
                  <a:schemeClr val="bg1"/>
                </a:solidFill>
              </a:rPr>
              <a:t>based insurance scheme</a:t>
            </a:r>
          </a:p>
          <a:p>
            <a:pPr algn="l" rtl="0"/>
            <a:endParaRPr lang="en-US" b="1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Multi-peril Yield insurance (</a:t>
            </a:r>
            <a:r>
              <a:rPr lang="en-US" dirty="0" smtClean="0">
                <a:solidFill>
                  <a:schemeClr val="bg1"/>
                </a:solidFill>
              </a:rPr>
              <a:t>MPCI)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the area-yield index</a:t>
            </a:r>
          </a:p>
          <a:p>
            <a:pPr algn="l" rtl="0"/>
            <a:endParaRPr lang="en-US" b="1" dirty="0">
              <a:solidFill>
                <a:schemeClr val="bg1"/>
              </a:solidFill>
            </a:endParaRPr>
          </a:p>
          <a:p>
            <a:pPr algn="l" rtl="0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16</a:t>
            </a:fld>
            <a:endParaRPr lang="en-US" altLang="he-IL"/>
          </a:p>
        </p:txBody>
      </p:sp>
      <p:pic>
        <p:nvPicPr>
          <p:cNvPr id="2052" name="Picture 4" descr="https://upload.wikimedia.org/wikipedia/commons/thumb/5/55/Emblem_of_India.svg/200px-Emblem_of_India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8" y="3861048"/>
            <a:ext cx="1352571" cy="22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3334282" cy="20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l" rtl="0">
              <a:buNone/>
            </a:pPr>
            <a:r>
              <a:rPr lang="en-US" dirty="0">
                <a:solidFill>
                  <a:schemeClr val="bg1"/>
                </a:solidFill>
              </a:rPr>
              <a:t>Government </a:t>
            </a:r>
            <a:r>
              <a:rPr lang="en-US" dirty="0" smtClean="0">
                <a:solidFill>
                  <a:schemeClr val="bg1"/>
                </a:solidFill>
              </a:rPr>
              <a:t>Subsidized Agriculture Insurance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Multi-peril Yield insurance (MPCI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Based on the farm-level yield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17</a:t>
            </a:fld>
            <a:endParaRPr lang="en-US" altLang="he-IL"/>
          </a:p>
        </p:txBody>
      </p:sp>
      <p:pic>
        <p:nvPicPr>
          <p:cNvPr id="3076" name="Picture 4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21" y="3861048"/>
            <a:ext cx="5040560" cy="27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81000" y="286350"/>
            <a:ext cx="8382000" cy="1054418"/>
          </a:xfrm>
        </p:spPr>
        <p:txBody>
          <a:bodyPr/>
          <a:lstStyle/>
          <a:p>
            <a:r>
              <a:rPr lang="en-US" dirty="0" smtClean="0"/>
              <a:t>Israel</a:t>
            </a:r>
            <a:r>
              <a:rPr lang="en-US" dirty="0"/>
              <a:t>: </a:t>
            </a:r>
            <a:r>
              <a:rPr lang="en-US" dirty="0" smtClean="0"/>
              <a:t>Agricultural INSURANCE</a:t>
            </a:r>
            <a:endParaRPr lang="he-IL" strike="sngStrik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18</a:t>
            </a:fld>
            <a:endParaRPr lang="en-US" altLang="he-IL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557462"/>
            <a:ext cx="8362950" cy="18715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 the Past </a:t>
            </a:r>
            <a:r>
              <a:rPr lang="en-US" b="0" dirty="0" smtClean="0">
                <a:solidFill>
                  <a:schemeClr val="bg1"/>
                </a:solidFill>
              </a:rPr>
              <a:t>(until 2000) </a:t>
            </a:r>
            <a:r>
              <a:rPr lang="en-US" sz="2400" b="0" dirty="0" smtClean="0">
                <a:solidFill>
                  <a:schemeClr val="bg1"/>
                </a:solidFill>
              </a:rPr>
              <a:t>The government compensated farmers for uninsured damages caused by Natural Disasters as part of the Natural Disaster Law.</a:t>
            </a: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/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/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kern="0" dirty="0">
              <a:solidFill>
                <a:schemeClr val="bg1"/>
              </a:solidFill>
              <a:latin typeface="+mn-lt"/>
              <a:cs typeface="EricaSans Medium" pitchFamily="2" charset="-79"/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23528" y="3068960"/>
            <a:ext cx="8362950" cy="28803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Today</a:t>
            </a:r>
            <a:r>
              <a:rPr lang="en-US" sz="2400" b="0" dirty="0" smtClean="0">
                <a:solidFill>
                  <a:schemeClr val="bg1"/>
                </a:solidFill>
              </a:rPr>
              <a:t> the government manages it’s agriculture risks by participating </a:t>
            </a:r>
            <a:r>
              <a:rPr lang="en-US" sz="2400" b="0" dirty="0">
                <a:solidFill>
                  <a:schemeClr val="bg1"/>
                </a:solidFill>
              </a:rPr>
              <a:t>in the farmers premiums and </a:t>
            </a:r>
            <a:r>
              <a:rPr lang="en-US" sz="2400" b="0" dirty="0" smtClean="0">
                <a:solidFill>
                  <a:schemeClr val="bg1"/>
                </a:solidFill>
              </a:rPr>
              <a:t>supporting KANAT’S </a:t>
            </a:r>
            <a:r>
              <a:rPr lang="en-US" sz="2400" b="0" dirty="0">
                <a:solidFill>
                  <a:schemeClr val="bg1"/>
                </a:solidFill>
              </a:rPr>
              <a:t>insurance </a:t>
            </a:r>
            <a:r>
              <a:rPr lang="en-US" sz="2400" b="0" dirty="0" smtClean="0">
                <a:solidFill>
                  <a:schemeClr val="bg1"/>
                </a:solidFill>
              </a:rPr>
              <a:t>programs</a:t>
            </a:r>
            <a:r>
              <a:rPr lang="en-US" sz="2400" dirty="0">
                <a:solidFill>
                  <a:schemeClr val="bg1"/>
                </a:solidFill>
              </a:rPr>
              <a:t>*</a:t>
            </a:r>
            <a:r>
              <a:rPr lang="en-US" sz="2400" b="0" dirty="0" smtClean="0">
                <a:solidFill>
                  <a:schemeClr val="bg1"/>
                </a:solidFill>
              </a:rPr>
              <a:t>.</a:t>
            </a:r>
            <a:endParaRPr lang="he-IL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/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/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kern="0" dirty="0">
              <a:solidFill>
                <a:schemeClr val="bg1"/>
              </a:solidFill>
              <a:latin typeface="+mn-lt"/>
              <a:cs typeface="EricaSans Medium" pitchFamily="2" charset="-79"/>
            </a:endParaRPr>
          </a:p>
        </p:txBody>
      </p:sp>
      <p:sp>
        <p:nvSpPr>
          <p:cNvPr id="7" name="חץ למטה 6"/>
          <p:cNvSpPr/>
          <p:nvPr/>
        </p:nvSpPr>
        <p:spPr bwMode="auto">
          <a:xfrm>
            <a:off x="4427984" y="3645024"/>
            <a:ext cx="288032" cy="432048"/>
          </a:xfrm>
          <a:prstGeom prst="downArrow">
            <a:avLst/>
          </a:prstGeom>
          <a:solidFill>
            <a:srgbClr val="8DFF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5496" y="355759"/>
            <a:ext cx="9036496" cy="1054418"/>
          </a:xfrm>
        </p:spPr>
        <p:txBody>
          <a:bodyPr/>
          <a:lstStyle/>
          <a:p>
            <a:r>
              <a:rPr lang="en-US" dirty="0" smtClean="0"/>
              <a:t>Israel</a:t>
            </a:r>
            <a:r>
              <a:rPr lang="en-US" dirty="0"/>
              <a:t>: </a:t>
            </a:r>
            <a:r>
              <a:rPr lang="en-US" dirty="0" smtClean="0"/>
              <a:t>Agricultural INSURANCE (cont.)</a:t>
            </a:r>
            <a:endParaRPr lang="he-IL" strike="sngStrik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19</a:t>
            </a:fld>
            <a:endParaRPr lang="en-US" altLang="he-IL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95536" y="1484784"/>
            <a:ext cx="8496944" cy="4784725"/>
          </a:xfrm>
          <a:prstGeom prst="rect">
            <a:avLst/>
          </a:prstGeom>
        </p:spPr>
        <p:txBody>
          <a:bodyPr/>
          <a:lstStyle/>
          <a:p>
            <a:pPr marL="44450" algn="ct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1600" spc="150" dirty="0">
                <a:solidFill>
                  <a:srgbClr val="8DFFC5"/>
                </a:solidFill>
              </a:rPr>
              <a:t>KANAT – The Insurance Fund for Natural Risks in Agriculture </a:t>
            </a:r>
            <a:endParaRPr lang="en-US" b="0" dirty="0" smtClean="0">
              <a:solidFill>
                <a:schemeClr val="bg1"/>
              </a:solidFill>
            </a:endParaRPr>
          </a:p>
          <a:p>
            <a:pPr algn="l" rtl="0" eaLnBrk="0" hangingPunct="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schemeClr val="bg1"/>
                </a:solidFill>
              </a:rPr>
              <a:t>KANAT was founded </a:t>
            </a:r>
            <a:r>
              <a:rPr lang="en-US" sz="1400" b="0" dirty="0">
                <a:solidFill>
                  <a:schemeClr val="bg1"/>
                </a:solidFill>
              </a:rPr>
              <a:t>in 1967 as a government company.</a:t>
            </a:r>
          </a:p>
          <a:p>
            <a:pPr algn="l" rtl="0" eaLnBrk="0" hangingPunct="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KANAT ownership is held equally by The Government </a:t>
            </a:r>
            <a:r>
              <a:rPr lang="en-US" sz="1400" b="0" dirty="0" smtClean="0">
                <a:solidFill>
                  <a:schemeClr val="bg1"/>
                </a:solidFill>
              </a:rPr>
              <a:t>of Israel </a:t>
            </a:r>
            <a:r>
              <a:rPr lang="en-US" sz="1400" b="0" dirty="0">
                <a:solidFill>
                  <a:schemeClr val="bg1"/>
                </a:solidFill>
              </a:rPr>
              <a:t>and </a:t>
            </a:r>
            <a:r>
              <a:rPr lang="en-US" sz="1400" b="0" dirty="0" smtClean="0">
                <a:solidFill>
                  <a:schemeClr val="bg1"/>
                </a:solidFill>
              </a:rPr>
              <a:t>14 different </a:t>
            </a:r>
            <a:r>
              <a:rPr lang="en-US" sz="1400" b="0" dirty="0">
                <a:solidFill>
                  <a:schemeClr val="bg1"/>
                </a:solidFill>
              </a:rPr>
              <a:t>Farmers Marketing Boards and </a:t>
            </a:r>
            <a:r>
              <a:rPr lang="en-US" sz="1400" b="0" dirty="0" smtClean="0">
                <a:solidFill>
                  <a:schemeClr val="bg1"/>
                </a:solidFill>
              </a:rPr>
              <a:t>Organizations</a:t>
            </a:r>
            <a:r>
              <a:rPr lang="en-US" sz="1400" b="0" dirty="0">
                <a:solidFill>
                  <a:schemeClr val="bg1"/>
                </a:solidFill>
              </a:rPr>
              <a:t>.</a:t>
            </a:r>
          </a:p>
          <a:p>
            <a:pPr algn="l" rtl="0" eaLnBrk="0" hangingPunct="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KANAT </a:t>
            </a:r>
            <a:r>
              <a:rPr lang="en-US" sz="1400" b="0" dirty="0" smtClean="0">
                <a:solidFill>
                  <a:schemeClr val="bg1"/>
                </a:solidFill>
              </a:rPr>
              <a:t>insures </a:t>
            </a:r>
            <a:r>
              <a:rPr lang="en-US" sz="1400" b="0" dirty="0">
                <a:solidFill>
                  <a:schemeClr val="bg1"/>
                </a:solidFill>
              </a:rPr>
              <a:t>most of the Israeli crops and </a:t>
            </a:r>
            <a:r>
              <a:rPr lang="en-US" sz="1400" b="0" dirty="0" smtClean="0">
                <a:solidFill>
                  <a:schemeClr val="bg1"/>
                </a:solidFill>
              </a:rPr>
              <a:t>livestock.</a:t>
            </a:r>
          </a:p>
          <a:p>
            <a:pPr algn="l" rtl="0" eaLnBrk="0" hangingPunct="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400" b="0" dirty="0" smtClean="0">
                <a:solidFill>
                  <a:schemeClr val="bg1"/>
                </a:solidFill>
              </a:rPr>
              <a:t>The government participates in the farmers premiums and  supports KANAT’S reinsurance programs.</a:t>
            </a:r>
            <a:endParaRPr lang="he-IL" sz="1400" b="0" dirty="0" smtClean="0">
              <a:solidFill>
                <a:schemeClr val="bg1"/>
              </a:solidFill>
            </a:endParaRPr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 smtClean="0"/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dirty="0"/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0" dirty="0">
              <a:solidFill>
                <a:schemeClr val="bg1"/>
              </a:solidFill>
            </a:endParaRPr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dirty="0">
              <a:solidFill>
                <a:schemeClr val="bg1"/>
              </a:solidFill>
            </a:endParaRPr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l" rtl="0" eaLnBrk="0" hangingPunct="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e-IL" sz="2400" b="0" kern="0" dirty="0">
              <a:solidFill>
                <a:schemeClr val="bg1"/>
              </a:solidFill>
              <a:latin typeface="+mn-lt"/>
              <a:cs typeface="EricaSans Medium" pitchFamily="2" charset="-79"/>
            </a:endParaRPr>
          </a:p>
        </p:txBody>
      </p:sp>
      <p:pic>
        <p:nvPicPr>
          <p:cNvPr id="3074" name="Picture 2" descr="http://www.jewishledger.com/wp-content/uploads/2015/09/Hydroponics-cover-shot-62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372032" cy="19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×ª××× × ×§×©××¨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76448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" indent="0" algn="ctr" rtl="0" eaLnBrk="0" hangingPunct="0">
              <a:lnSpc>
                <a:spcPts val="3000"/>
              </a:lnSpc>
              <a:buNone/>
              <a:defRPr/>
            </a:pPr>
            <a:r>
              <a:rPr lang="en-US" dirty="0" smtClean="0">
                <a:solidFill>
                  <a:srgbClr val="8DFFC5"/>
                </a:solidFill>
              </a:rPr>
              <a:t>Risks </a:t>
            </a:r>
            <a:r>
              <a:rPr lang="en-US" dirty="0">
                <a:solidFill>
                  <a:srgbClr val="8DFFC5"/>
                </a:solidFill>
              </a:rPr>
              <a:t>and uncertainty are inherent in </a:t>
            </a:r>
            <a:r>
              <a:rPr lang="en-US" dirty="0" smtClean="0">
                <a:solidFill>
                  <a:srgbClr val="8DFFC5"/>
                </a:solidFill>
              </a:rPr>
              <a:t>agriculture:</a:t>
            </a:r>
            <a:endParaRPr lang="en-US" dirty="0">
              <a:solidFill>
                <a:srgbClr val="8DFFC5"/>
              </a:solidFill>
            </a:endParaRPr>
          </a:p>
          <a:p>
            <a:pPr algn="ctr" rtl="0" eaLnBrk="0" hangingPunct="0">
              <a:lnSpc>
                <a:spcPts val="3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Agriculture as a business, depends highly on an unreliable factors  - The Weather and Market Prices. </a:t>
            </a:r>
          </a:p>
          <a:p>
            <a:pPr algn="ctr" rtl="0" eaLnBrk="0" hangingPunct="0">
              <a:lnSpc>
                <a:spcPts val="3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defRPr/>
            </a:pPr>
            <a:endParaRPr lang="he-IL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dirty="0"/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dirty="0"/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kern="0" dirty="0">
              <a:solidFill>
                <a:schemeClr val="bg1"/>
              </a:solidFill>
              <a:cs typeface="EricaSans Medium" pitchFamily="2" charset="-79"/>
            </a:endParaRP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cs typeface="EricaSans Medium" pitchFamily="2" charset="-79"/>
              </a:rPr>
              <a:t>Risks in Agriculture </a:t>
            </a:r>
            <a:endParaRPr lang="he-IL" strike="sngStrike" kern="0" dirty="0">
              <a:cs typeface="EricaSans Medium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</a:t>
            </a:fld>
            <a:endParaRPr lang="en-US" altLang="he-IL"/>
          </a:p>
        </p:txBody>
      </p:sp>
      <p:sp>
        <p:nvSpPr>
          <p:cNvPr id="5" name="AutoShape 2" descr="× ××§× ×¡×¢×¨× ××ª×¤××××-×¦×¤×× ×××¨×¥ (××&quot;×¦ , ×¨× ×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2" name="Picture 4" descr="×ª××¦××ª ×ª××× × ×¢×××¨ âªPORTOBELLO MARKE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19759" cy="2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agronet.co.il/wp-content/uploads/2018/01/%D7%A0%D7%96%D7%A7%D7%99-%D7%A1%D7%A2%D7%A8%D7%94-%D7%91%D7%91%D7%A0%D7%A0%D7%95%D7%AA-66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6309"/>
            <a:ext cx="3916710" cy="19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Kanat</a:t>
            </a:r>
            <a:r>
              <a:rPr lang="en-US" dirty="0" smtClean="0"/>
              <a:t>: insured risks</a:t>
            </a:r>
            <a:endParaRPr lang="he-IL" strike="sngStrik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20</a:t>
            </a:fld>
            <a:endParaRPr lang="en-US" alt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82499"/>
              </p:ext>
            </p:extLst>
          </p:nvPr>
        </p:nvGraphicFramePr>
        <p:xfrm>
          <a:off x="467545" y="1772815"/>
          <a:ext cx="8568951" cy="4680518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389029"/>
                <a:gridCol w="2664779"/>
                <a:gridCol w="1515143"/>
              </a:tblGrid>
              <a:tr h="61983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rgbClr val="8DFFC5"/>
                          </a:solidFill>
                        </a:rPr>
                        <a:t>NDI (Natural Disasters </a:t>
                      </a:r>
                      <a:r>
                        <a:rPr lang="en-US" sz="2000" b="1" kern="1200" dirty="0" err="1" smtClean="0">
                          <a:solidFill>
                            <a:srgbClr val="8DFFC5"/>
                          </a:solidFill>
                        </a:rPr>
                        <a:t>Insuance</a:t>
                      </a:r>
                      <a:r>
                        <a:rPr lang="en-US" sz="2000" b="1" kern="1200" dirty="0" smtClean="0">
                          <a:solidFill>
                            <a:srgbClr val="8DFFC5"/>
                          </a:solidFill>
                        </a:rPr>
                        <a:t>):</a:t>
                      </a:r>
                      <a:endParaRPr lang="he-IL" sz="2000" b="1" kern="1200" dirty="0" smtClean="0">
                        <a:solidFill>
                          <a:srgbClr val="8DFFC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en-US" sz="2000" b="1" dirty="0" smtClean="0">
                          <a:solidFill>
                            <a:srgbClr val="8DFFC5"/>
                          </a:solidFill>
                        </a:rPr>
                        <a:t>MPCI (Multiple Peril Crop Insurance)</a:t>
                      </a:r>
                      <a:r>
                        <a:rPr lang="en-US" sz="1800" b="1" dirty="0" smtClean="0">
                          <a:solidFill>
                            <a:srgbClr val="8DFFC5"/>
                          </a:solidFill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>
                        <a:buNone/>
                      </a:pPr>
                      <a:endParaRPr lang="en-US" sz="1800" b="1" dirty="0" smtClean="0">
                        <a:solidFill>
                          <a:srgbClr val="8DFFC5"/>
                        </a:solidFill>
                      </a:endParaRPr>
                    </a:p>
                  </a:txBody>
                  <a:tcPr/>
                </a:tc>
              </a:tr>
              <a:tr h="580098">
                <a:tc rowSpan="6"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Damage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caused by adverse weather conditions which are not covered under MPCI, pests, diseases and defined natural risks to the trees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more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Hail</a:t>
                      </a:r>
                    </a:p>
                  </a:txBody>
                  <a:tcPr/>
                </a:tc>
              </a:tr>
              <a:tr h="580098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Frost</a:t>
                      </a:r>
                    </a:p>
                  </a:txBody>
                  <a:tcPr/>
                </a:tc>
              </a:tr>
              <a:tr h="580098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Storms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0098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Floods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0098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Snow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0098">
                <a:tc vMerge="1"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Heat waves</a:t>
                      </a:r>
                    </a:p>
                  </a:txBody>
                  <a:tcPr/>
                </a:tc>
              </a:tr>
              <a:tr h="580098"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Rain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8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Kanat</a:t>
            </a:r>
            <a:r>
              <a:rPr lang="en-US" dirty="0" smtClean="0"/>
              <a:t>: insured branches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21</a:t>
            </a:fld>
            <a:endParaRPr lang="en-US" altLang="he-IL"/>
          </a:p>
        </p:txBody>
      </p:sp>
      <p:graphicFrame>
        <p:nvGraphicFramePr>
          <p:cNvPr id="6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402317"/>
              </p:ext>
            </p:extLst>
          </p:nvPr>
        </p:nvGraphicFramePr>
        <p:xfrm>
          <a:off x="35496" y="1556792"/>
          <a:ext cx="9109206" cy="599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36936"/>
                <a:gridCol w="467227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kern="1200" dirty="0" smtClean="0">
                          <a:solidFill>
                            <a:srgbClr val="8DFFC5"/>
                          </a:solidFill>
                        </a:rPr>
                        <a:t>O</a:t>
                      </a:r>
                      <a:r>
                        <a:rPr lang="en-US" sz="2400" b="1" dirty="0" smtClean="0">
                          <a:solidFill>
                            <a:srgbClr val="8DFFC5"/>
                          </a:solidFill>
                        </a:rPr>
                        <a:t>ther</a:t>
                      </a:r>
                      <a:endParaRPr lang="he-IL" sz="2400" b="1" dirty="0">
                        <a:solidFill>
                          <a:srgbClr val="8DFF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rgbClr val="8DFFC5"/>
                          </a:solidFill>
                        </a:rPr>
                        <a:t>Crops:</a:t>
                      </a:r>
                      <a:endParaRPr lang="he-IL" sz="2400" b="1" dirty="0">
                        <a:solidFill>
                          <a:srgbClr val="8DFFC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Greenhouses</a:t>
                      </a:r>
                    </a:p>
                    <a:p>
                      <a:pPr algn="l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Nurseries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Fire and Mechanical Malfunctions Damage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Revenue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E.g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Avocado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Olive Oil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Wine Grapes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8DFFC5"/>
                          </a:solidFill>
                        </a:rPr>
                        <a:t>Livestock</a:t>
                      </a:r>
                      <a:endParaRPr lang="he-IL" sz="1800" b="1" dirty="0" smtClean="0">
                        <a:solidFill>
                          <a:srgbClr val="8DFFC5"/>
                        </a:solidFill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https://www.haaretz.com/polopoly_fs/1.5506326.1514473567!/image/1018316866.jpg_gen/derivatives/regular_640x370/1018316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542015" cy="20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×× × ×§×©××¨×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090911" cy="20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22</a:t>
            </a:fld>
            <a:endParaRPr lang="en-US" alt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Kanat</a:t>
            </a:r>
            <a:r>
              <a:rPr lang="en-US" sz="3600" dirty="0" smtClean="0">
                <a:solidFill>
                  <a:schemeClr val="bg1"/>
                </a:solidFill>
              </a:rPr>
              <a:t>: Premium </a:t>
            </a:r>
            <a:r>
              <a:rPr lang="en-US" sz="3600" dirty="0">
                <a:solidFill>
                  <a:schemeClr val="bg1"/>
                </a:solidFill>
              </a:rPr>
              <a:t>distribution</a:t>
            </a:r>
            <a:r>
              <a:rPr lang="he-IL" sz="3600" dirty="0">
                <a:solidFill>
                  <a:schemeClr val="bg1"/>
                </a:solidFill>
              </a:rPr>
              <a:t/>
            </a:r>
            <a:br>
              <a:rPr lang="he-IL" sz="36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</a:rPr>
              <a:t>2015)</a:t>
            </a:r>
            <a:endParaRPr lang="en-US" sz="3400" dirty="0" smtClean="0">
              <a:solidFill>
                <a:schemeClr val="accent3"/>
              </a:solidFill>
              <a:cs typeface="EricaSans Bold" pitchFamily="2" charset="-79"/>
            </a:endParaRPr>
          </a:p>
        </p:txBody>
      </p:sp>
      <p:graphicFrame>
        <p:nvGraphicFramePr>
          <p:cNvPr id="6" name="אובייקט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45959"/>
              </p:ext>
            </p:extLst>
          </p:nvPr>
        </p:nvGraphicFramePr>
        <p:xfrm>
          <a:off x="1116013" y="1628775"/>
          <a:ext cx="6691312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גליון עבודה" r:id="rId5" imgW="11525222" imgH="7400970" progId="Excel.Sheet.8">
                  <p:embed/>
                </p:oleObj>
              </mc:Choice>
              <mc:Fallback>
                <p:oleObj name="גליון עבודה" r:id="rId5" imgW="11525222" imgH="7400970" progId="Excel.Shee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6691312" cy="477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51520" y="1973635"/>
            <a:ext cx="8568952" cy="4407693"/>
          </a:xfrm>
        </p:spPr>
        <p:txBody>
          <a:bodyPr/>
          <a:lstStyle/>
          <a:p>
            <a:pPr algn="l" rtl="0"/>
            <a:r>
              <a:rPr lang="en-US" i="1" dirty="0" smtClean="0">
                <a:solidFill>
                  <a:schemeClr val="bg1"/>
                </a:solidFill>
              </a:rPr>
              <a:t>CA 54586-06-18 Kibbutz </a:t>
            </a:r>
            <a:r>
              <a:rPr lang="en-US" i="1" dirty="0" err="1" smtClean="0">
                <a:solidFill>
                  <a:schemeClr val="bg1"/>
                </a:solidFill>
              </a:rPr>
              <a:t>Eilot</a:t>
            </a:r>
            <a:r>
              <a:rPr lang="en-US" i="1" dirty="0" smtClean="0">
                <a:solidFill>
                  <a:schemeClr val="bg1"/>
                </a:solidFill>
              </a:rPr>
              <a:t> v.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KANAT</a:t>
            </a:r>
          </a:p>
          <a:p>
            <a:pPr marL="44450" indent="0" algn="l" rtl="0">
              <a:buNone/>
            </a:pPr>
            <a:r>
              <a:rPr lang="en-US" dirty="0" smtClean="0">
                <a:solidFill>
                  <a:srgbClr val="FFC000"/>
                </a:solidFill>
              </a:rPr>
              <a:t>Whether damage to the </a:t>
            </a:r>
            <a:r>
              <a:rPr lang="en-US" dirty="0" err="1" smtClean="0">
                <a:solidFill>
                  <a:srgbClr val="FFC000"/>
                </a:solidFill>
              </a:rPr>
              <a:t>Majhoul</a:t>
            </a:r>
            <a:r>
              <a:rPr lang="en-US" dirty="0" smtClean="0">
                <a:solidFill>
                  <a:srgbClr val="FFC000"/>
                </a:solidFill>
              </a:rPr>
              <a:t> dates was severe or light?</a:t>
            </a:r>
          </a:p>
          <a:p>
            <a:pPr algn="l" rtl="0"/>
            <a:endParaRPr lang="he-IL" dirty="0" smtClean="0"/>
          </a:p>
          <a:p>
            <a:pPr algn="l" rtl="0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KANAT: Ongoing case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23</a:t>
            </a:fld>
            <a:endParaRPr lang="en-US" altLang="he-IL"/>
          </a:p>
        </p:txBody>
      </p:sp>
      <p:pic>
        <p:nvPicPr>
          <p:cNvPr id="5" name="Picture 2" descr="http://www.nehara.co.il/wp-content/uploads/2017/05/12761348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36" y="3024548"/>
            <a:ext cx="4896544" cy="32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uyfruitonline.co.uk/user/categories/thumbnails/Medjool_d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11344"/>
            <a:ext cx="2952328" cy="1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81000" y="1685603"/>
            <a:ext cx="8407400" cy="440769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Index Insurance initiatives for smallholder farmers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Blockchain</a:t>
            </a:r>
            <a:r>
              <a:rPr lang="en-US" dirty="0" smtClean="0">
                <a:solidFill>
                  <a:schemeClr val="bg1"/>
                </a:solidFill>
              </a:rPr>
              <a:t> “smart contract” Crop Insurance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Agrio</a:t>
            </a:r>
            <a:r>
              <a:rPr lang="en-US" dirty="0" smtClean="0">
                <a:solidFill>
                  <a:schemeClr val="bg1"/>
                </a:solidFill>
              </a:rPr>
              <a:t>: Artificial intelligence identifying plant diseases</a:t>
            </a:r>
          </a:p>
          <a:p>
            <a:pPr algn="l" rtl="0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the aid of agriculture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24</a:t>
            </a:fld>
            <a:endParaRPr lang="en-US" altLang="he-IL"/>
          </a:p>
        </p:txBody>
      </p:sp>
      <p:pic>
        <p:nvPicPr>
          <p:cNvPr id="2050" name="Picture 2" descr="An image of a pepper on Saillog's Agrio app. Courte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55" y="364460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creenshot Imag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Screenshot Image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Screenshot Image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10" descr="Screenshot Image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31" y="3644602"/>
            <a:ext cx="1590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 descr="Screenshot Image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35" y="3644602"/>
            <a:ext cx="1577677" cy="293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020272" y="4509120"/>
            <a:ext cx="1981200" cy="288032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AIDA </a:t>
            </a:r>
            <a:r>
              <a:rPr lang="en-US" b="1" dirty="0"/>
              <a:t>Morocco </a:t>
            </a:r>
            <a:endParaRPr lang="en-US" b="1" dirty="0" smtClean="0"/>
          </a:p>
          <a:p>
            <a:r>
              <a:rPr lang="en-US" b="1" dirty="0" smtClean="0"/>
              <a:t>Conference</a:t>
            </a:r>
            <a:r>
              <a:rPr lang="en-US" b="1" dirty="0"/>
              <a:t>, </a:t>
            </a:r>
            <a:endParaRPr lang="he-IL" b="1" dirty="0" smtClean="0"/>
          </a:p>
          <a:p>
            <a:r>
              <a:rPr lang="en-US" b="1" dirty="0" smtClean="0"/>
              <a:t>Marrakech</a:t>
            </a:r>
          </a:p>
          <a:p>
            <a:r>
              <a:rPr lang="en-US" b="1" dirty="0" smtClean="0"/>
              <a:t>23 - 25 </a:t>
            </a:r>
            <a:r>
              <a:rPr lang="en-US" b="1" dirty="0"/>
              <a:t>April 2019 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6602288" cy="4400376"/>
          </a:xfrm>
        </p:spPr>
        <p:txBody>
          <a:bodyPr/>
          <a:lstStyle/>
          <a:p>
            <a:pPr algn="ctr" rtl="0"/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b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Merci!</a:t>
            </a:r>
            <a:endParaRPr lang="he-IL" sz="4800" cap="none" dirty="0"/>
          </a:p>
        </p:txBody>
      </p:sp>
      <p:sp>
        <p:nvSpPr>
          <p:cNvPr id="4" name="מלבן 3"/>
          <p:cNvSpPr/>
          <p:nvPr/>
        </p:nvSpPr>
        <p:spPr>
          <a:xfrm>
            <a:off x="5472608" y="260648"/>
            <a:ext cx="35638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 eaLnBrk="0" hangingPunct="0">
              <a:lnSpc>
                <a:spcPts val="3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Agriculture </a:t>
            </a:r>
            <a:r>
              <a:rPr lang="en-US" sz="1800" dirty="0">
                <a:solidFill>
                  <a:schemeClr val="bg1"/>
                </a:solidFill>
              </a:rPr>
              <a:t>production </a:t>
            </a:r>
            <a:r>
              <a:rPr lang="en-US" sz="1800" dirty="0" smtClean="0">
                <a:solidFill>
                  <a:schemeClr val="bg1"/>
                </a:solidFill>
              </a:rPr>
              <a:t>requires high </a:t>
            </a:r>
            <a:r>
              <a:rPr lang="en-US" sz="1800" dirty="0">
                <a:solidFill>
                  <a:schemeClr val="bg1"/>
                </a:solidFill>
              </a:rPr>
              <a:t>investments combined with high Risks Exposure makes Risk management (Insurance) a major policy issue in agriculture business.</a:t>
            </a:r>
          </a:p>
          <a:p>
            <a:pPr algn="ctr" eaLnBrk="0" hangingPunct="0">
              <a:lnSpc>
                <a:spcPts val="3000"/>
              </a:lnSpc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algn="ctr" eaLnBrk="0" hangingPunct="0">
              <a:lnSpc>
                <a:spcPts val="3000"/>
              </a:lnSpc>
              <a:defRPr/>
            </a:pPr>
            <a:endParaRPr lang="he-IL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sz="1800" dirty="0"/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sz="1800" dirty="0"/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eaLnBrk="0" hangingPunct="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e-IL" sz="1800" kern="0" dirty="0">
              <a:solidFill>
                <a:schemeClr val="bg1"/>
              </a:solidFill>
              <a:cs typeface="EricaSans Medium" pitchFamily="2" charset="-79"/>
            </a:endParaRPr>
          </a:p>
          <a:p>
            <a:endParaRPr lang="he-IL" sz="18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cs typeface="EricaSans Medium" pitchFamily="2" charset="-79"/>
              </a:rPr>
              <a:t>Risks in </a:t>
            </a:r>
            <a:r>
              <a:rPr lang="en-US" kern="0" dirty="0" smtClean="0">
                <a:cs typeface="EricaSans Medium" pitchFamily="2" charset="-79"/>
              </a:rPr>
              <a:t>Agriculture (CONT.) </a:t>
            </a:r>
            <a:endParaRPr lang="he-IL" strike="sngStrike" kern="0" dirty="0">
              <a:cs typeface="EricaSans Medium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3</a:t>
            </a:fld>
            <a:endParaRPr lang="en-US" altLang="he-IL"/>
          </a:p>
        </p:txBody>
      </p:sp>
      <p:pic>
        <p:nvPicPr>
          <p:cNvPr id="2050" name="Picture 2" descr="http://www.brazilmonitor.com/wp-content/uploads/2017/09/agricul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" indent="0" algn="l" rtl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Israel:</a:t>
            </a:r>
          </a:p>
          <a:p>
            <a:pPr marL="44450" indent="0" algn="l" rtl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Natural Disasters: wide spread catastrophes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Government declaration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Natural Disasters Law: infrastructure damage		 compensation</a:t>
            </a:r>
          </a:p>
          <a:p>
            <a:pPr marL="365125" lvl="1" indent="0" algn="l" rt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Natural Damage: unusual climatic damage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Less exceptional than natural disasters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</a:rPr>
              <a:t>Risk defined in the policy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rgbClr val="00FF99"/>
                </a:solidFill>
              </a:rPr>
              <a:t>KANAT</a:t>
            </a:r>
            <a:r>
              <a:rPr lang="en-US" dirty="0" smtClean="0">
                <a:solidFill>
                  <a:schemeClr val="bg1"/>
                </a:solidFill>
              </a:rPr>
              <a:t> - Israeli Insurance Fund for Natural Risks in Agriculture</a:t>
            </a:r>
          </a:p>
          <a:p>
            <a:pPr marL="604838" lvl="1" indent="-285750" algn="l" rtl="0"/>
            <a:r>
              <a:rPr lang="en-US" dirty="0" smtClean="0">
                <a:solidFill>
                  <a:schemeClr val="bg1"/>
                </a:solidFill>
              </a:rPr>
              <a:t>Insures both natural disasters and natural damage under policies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Natural </a:t>
            </a:r>
            <a:r>
              <a:rPr lang="en-US" sz="2800" dirty="0" smtClean="0"/>
              <a:t>Disasters </a:t>
            </a:r>
            <a:r>
              <a:rPr lang="en-US" sz="2000" dirty="0" smtClean="0"/>
              <a:t>vs</a:t>
            </a:r>
            <a:r>
              <a:rPr lang="en-US" sz="2000" dirty="0"/>
              <a:t>.</a:t>
            </a:r>
            <a:r>
              <a:rPr lang="en-US" sz="2800" dirty="0"/>
              <a:t> Natural </a:t>
            </a:r>
            <a:r>
              <a:rPr lang="en-US" sz="2800" dirty="0" smtClean="0"/>
              <a:t>Damage 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4</a:t>
            </a:fld>
            <a:endParaRPr lang="en-US" altLang="he-IL"/>
          </a:p>
        </p:txBody>
      </p:sp>
      <p:pic>
        <p:nvPicPr>
          <p:cNvPr id="3076" name="Picture 4" descr="https://static.timesofisrael.com/www/uploads/2015/02/afterinternationaltourist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2"/>
          <a:stretch/>
        </p:blipFill>
        <p:spPr bwMode="auto">
          <a:xfrm>
            <a:off x="6809320" y="2780928"/>
            <a:ext cx="2083031" cy="21974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Natural </a:t>
            </a:r>
            <a:r>
              <a:rPr lang="en-US" sz="2800" dirty="0" smtClean="0"/>
              <a:t>Disasters </a:t>
            </a:r>
            <a:r>
              <a:rPr lang="en-US" sz="2000" dirty="0" smtClean="0"/>
              <a:t>vs</a:t>
            </a:r>
            <a:r>
              <a:rPr lang="en-US" sz="2000" dirty="0"/>
              <a:t>.</a:t>
            </a:r>
            <a:r>
              <a:rPr lang="en-US" sz="2800" dirty="0"/>
              <a:t> Natural </a:t>
            </a:r>
            <a:r>
              <a:rPr lang="en-US" sz="2800" dirty="0" smtClean="0"/>
              <a:t>Damage (cont.) 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5</a:t>
            </a:fld>
            <a:endParaRPr lang="en-US" altLang="he-IL"/>
          </a:p>
        </p:txBody>
      </p:sp>
      <p:sp>
        <p:nvSpPr>
          <p:cNvPr id="7" name="מציין מיקום תוכן 1"/>
          <p:cNvSpPr txBox="1">
            <a:spLocks/>
          </p:cNvSpPr>
          <p:nvPr/>
        </p:nvSpPr>
        <p:spPr>
          <a:xfrm>
            <a:off x="323528" y="1871190"/>
            <a:ext cx="8712968" cy="24219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7305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</a:rPr>
              <a:t>HCJ 3627/92 Fruit Growers Organization v. The Israeli Government</a:t>
            </a:r>
            <a:endParaRPr lang="en-US" sz="1900" dirty="0">
              <a:solidFill>
                <a:schemeClr val="bg1"/>
              </a:solidFill>
            </a:endParaRPr>
          </a:p>
          <a:p>
            <a:pPr marL="617538" lvl="1" indent="-34290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900" dirty="0" smtClean="0">
                <a:solidFill>
                  <a:srgbClr val="FFC000"/>
                </a:solidFill>
              </a:rPr>
              <a:t>Not only one major climatic event – irregular accumulation</a:t>
            </a:r>
          </a:p>
          <a:p>
            <a:pPr marL="342900" indent="-34290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900" i="1" dirty="0" smtClean="0">
              <a:solidFill>
                <a:schemeClr val="bg1"/>
              </a:solidFill>
            </a:endParaRPr>
          </a:p>
          <a:p>
            <a:pPr marL="0" indent="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</a:rPr>
              <a:t>HCJ </a:t>
            </a:r>
            <a:r>
              <a:rPr lang="en-US" sz="1900" i="1" dirty="0">
                <a:solidFill>
                  <a:schemeClr val="bg1"/>
                </a:solidFill>
              </a:rPr>
              <a:t>5062/97 Insurance Appraisers Union v. The State of </a:t>
            </a:r>
            <a:r>
              <a:rPr lang="en-US" sz="1900" i="1" dirty="0" smtClean="0">
                <a:solidFill>
                  <a:schemeClr val="bg1"/>
                </a:solidFill>
              </a:rPr>
              <a:t>Israel</a:t>
            </a:r>
            <a:endParaRPr lang="en-US" sz="1900" i="1" dirty="0">
              <a:solidFill>
                <a:schemeClr val="bg1"/>
              </a:solidFill>
            </a:endParaRPr>
          </a:p>
          <a:p>
            <a:pPr marL="617538" lvl="1" indent="-34290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900" dirty="0" smtClean="0">
                <a:solidFill>
                  <a:srgbClr val="FFC000"/>
                </a:solidFill>
              </a:rPr>
              <a:t>In the absence of a declaration of a national disaster – lower compensation</a:t>
            </a:r>
          </a:p>
          <a:p>
            <a:pPr marL="617538" lvl="1" indent="-34290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900" i="1" dirty="0">
              <a:solidFill>
                <a:schemeClr val="bg1"/>
              </a:solidFill>
            </a:endParaRPr>
          </a:p>
          <a:p>
            <a:pPr marL="0" indent="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</a:rPr>
              <a:t>RCA 1015/01 Ben </a:t>
            </a:r>
            <a:r>
              <a:rPr lang="en-US" sz="1900" i="1" dirty="0" err="1" smtClean="0">
                <a:solidFill>
                  <a:schemeClr val="bg1"/>
                </a:solidFill>
              </a:rPr>
              <a:t>Artzi</a:t>
            </a:r>
            <a:r>
              <a:rPr lang="en-US" sz="1900" i="1" dirty="0" smtClean="0">
                <a:solidFill>
                  <a:schemeClr val="bg1"/>
                </a:solidFill>
              </a:rPr>
              <a:t> </a:t>
            </a:r>
            <a:r>
              <a:rPr lang="en-US" sz="1900" i="1" dirty="0" err="1" smtClean="0">
                <a:solidFill>
                  <a:schemeClr val="bg1"/>
                </a:solidFill>
              </a:rPr>
              <a:t>Yakov</a:t>
            </a:r>
            <a:r>
              <a:rPr lang="en-US" sz="1900" i="1" dirty="0" smtClean="0">
                <a:solidFill>
                  <a:schemeClr val="bg1"/>
                </a:solidFill>
              </a:rPr>
              <a:t> v. The State of Israel</a:t>
            </a:r>
          </a:p>
          <a:p>
            <a:pPr marL="617538" lvl="1" indent="-342900" algn="l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900" dirty="0" smtClean="0">
                <a:solidFill>
                  <a:srgbClr val="FFC000"/>
                </a:solidFill>
              </a:rPr>
              <a:t>Real value, not only nominal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900" i="1" dirty="0">
              <a:solidFill>
                <a:schemeClr val="bg1"/>
              </a:solidFill>
            </a:endParaRP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static.timesofisrael.com/www/uploads/2017/03/kinneret-e1488893559484-400x2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919"/>
            <a:ext cx="3078212" cy="19238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2" name="Picture 6" descr="×ª××¦××ª ×ª××× × ×¢×××¨ âªseedling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919"/>
            <a:ext cx="3434078" cy="19230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048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2000" cy="1054418"/>
          </a:xfrm>
        </p:spPr>
        <p:txBody>
          <a:bodyPr/>
          <a:lstStyle/>
          <a:p>
            <a:r>
              <a:rPr lang="en-US" dirty="0" smtClean="0"/>
              <a:t>Risk </a:t>
            </a:r>
            <a:r>
              <a:rPr lang="en-US" dirty="0"/>
              <a:t>Distribution</a:t>
            </a:r>
            <a:br>
              <a:rPr lang="en-US" dirty="0"/>
            </a:br>
            <a:r>
              <a:rPr lang="en-US" sz="1800" b="1" dirty="0" smtClean="0"/>
              <a:t> </a:t>
            </a:r>
            <a:r>
              <a:rPr lang="en-US" sz="1600" dirty="0"/>
              <a:t>(2006-2015)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6</a:t>
            </a:fld>
            <a:endParaRPr lang="en-US" altLang="he-IL"/>
          </a:p>
        </p:txBody>
      </p:sp>
      <p:graphicFrame>
        <p:nvGraphicFramePr>
          <p:cNvPr id="5" name="מציין מיקום תוכן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45607345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44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7</a:t>
            </a:fld>
            <a:endParaRPr lang="en-US" altLang="he-IL"/>
          </a:p>
        </p:txBody>
      </p:sp>
      <p:pic>
        <p:nvPicPr>
          <p:cNvPr id="6" name="Picture 2" descr="C:\Users\hila.KANAT\AppData\Local\Microsoft\Windows\Temporary Internet Files\Content.Outlook\L03IWD8S\IMG_109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320481" cy="32403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C:\Users\hila.KANAT\AppData\Local\Microsoft\Windows\Temporary Internet Files\Content.Outlook\L03IWD8S\P2260184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53263"/>
            <a:ext cx="4320480" cy="32319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מלבן 1"/>
          <p:cNvSpPr/>
          <p:nvPr/>
        </p:nvSpPr>
        <p:spPr>
          <a:xfrm>
            <a:off x="611560" y="5301208"/>
            <a:ext cx="20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Hail </a:t>
            </a:r>
            <a:r>
              <a:rPr lang="en-US" dirty="0">
                <a:solidFill>
                  <a:schemeClr val="bg1"/>
                </a:solidFill>
              </a:rPr>
              <a:t>(citrus 2012)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211960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Frost </a:t>
            </a:r>
            <a:r>
              <a:rPr lang="en-US" dirty="0">
                <a:solidFill>
                  <a:schemeClr val="bg1"/>
                </a:solidFill>
              </a:rPr>
              <a:t>(pepper 2012)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8</a:t>
            </a:fld>
            <a:endParaRPr lang="en-US" altLang="he-IL"/>
          </a:p>
        </p:txBody>
      </p:sp>
      <p:pic>
        <p:nvPicPr>
          <p:cNvPr id="6" name="Picture 2" descr="C:\Users\hila.KANAT\AppData\Local\Microsoft\Windows\Temporary Internet Files\Content.Outlook\L03IWD8S\Copy of IMG_375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929" y="1916832"/>
            <a:ext cx="4320480" cy="32403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Picture 2" descr="C:\Users\hila.KANAT\AppData\Local\Microsoft\Windows\Temporary Internet Files\Content.Outlook\L03IWD8S\Copy of PICT00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38" y="1916832"/>
            <a:ext cx="4320479" cy="32403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מלבן 7"/>
          <p:cNvSpPr/>
          <p:nvPr/>
        </p:nvSpPr>
        <p:spPr>
          <a:xfrm>
            <a:off x="827584" y="5301208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Storm </a:t>
            </a:r>
            <a:r>
              <a:rPr lang="en-US" dirty="0" smtClean="0">
                <a:solidFill>
                  <a:schemeClr val="bg1"/>
                </a:solidFill>
              </a:rPr>
              <a:t>(banana 2013) 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5932390" y="5301208"/>
            <a:ext cx="222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Storm </a:t>
            </a:r>
            <a:r>
              <a:rPr lang="en-US" dirty="0" smtClean="0">
                <a:solidFill>
                  <a:schemeClr val="bg1"/>
                </a:solidFill>
              </a:rPr>
              <a:t>(citrus 2013) 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4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DDD4-8AB5-4C1B-88ED-7E50F0ECB870}" type="slidenum">
              <a:rPr lang="he-IL" altLang="he-IL" smtClean="0"/>
              <a:pPr>
                <a:defRPr/>
              </a:pPr>
              <a:t>9</a:t>
            </a:fld>
            <a:endParaRPr lang="en-US" altLang="he-IL"/>
          </a:p>
        </p:txBody>
      </p:sp>
      <p:pic>
        <p:nvPicPr>
          <p:cNvPr id="6" name="מציין מיקום תוכן 4" descr="ש ס ע  ע ר - שר פר ס - נר  8.1.2013 -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4322170" cy="28803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מציין מיקום תוכן 7" descr="ש ס ע 8.1.2013 -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5190" y="1700808"/>
            <a:ext cx="4322167" cy="28803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305143" y="4869160"/>
            <a:ext cx="2680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Floods, </a:t>
            </a:r>
            <a:r>
              <a:rPr lang="en-US" dirty="0" smtClean="0">
                <a:solidFill>
                  <a:schemeClr val="bg1"/>
                </a:solidFill>
              </a:rPr>
              <a:t>Hula Valley 2013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ערכת נושא1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in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i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aintemplate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in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i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רשת">
  <a:themeElements>
    <a:clrScheme name="כחול">
      <a:dk1>
        <a:sysClr val="windowText" lastClr="000000"/>
      </a:dk1>
      <a:lt1>
        <a:sysClr val="window" lastClr="FFFFFF"/>
      </a:lt1>
      <a:dk2>
        <a:srgbClr val="ACCBF9"/>
      </a:dk2>
      <a:lt2>
        <a:srgbClr val="072B62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כחול">
    <a:dk1>
      <a:sysClr val="windowText" lastClr="000000"/>
    </a:dk1>
    <a:lt1>
      <a:sysClr val="window" lastClr="FFFFFF"/>
    </a:lt1>
    <a:dk2>
      <a:srgbClr val="ACCBF9"/>
    </a:dk2>
    <a:lt2>
      <a:srgbClr val="072B62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נושא1</Template>
  <TotalTime>3533</TotalTime>
  <Words>707</Words>
  <Application>Microsoft Office PowerPoint</Application>
  <PresentationFormat>‫הצגה על המסך (4:3)</PresentationFormat>
  <Paragraphs>215</Paragraphs>
  <Slides>25</Slides>
  <Notes>25</Notes>
  <HiddenSlides>0</HiddenSlides>
  <MMClips>0</MMClips>
  <ScaleCrop>false</ScaleCrop>
  <HeadingPairs>
    <vt:vector size="6" baseType="variant">
      <vt:variant>
        <vt:lpstr>ערכת נושא</vt:lpstr>
      </vt:variant>
      <vt:variant>
        <vt:i4>3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ערכת נושא1</vt:lpstr>
      <vt:lpstr>3_maintemplate</vt:lpstr>
      <vt:lpstr>רשת</vt:lpstr>
      <vt:lpstr>גליון עבודה</vt:lpstr>
      <vt:lpstr>   Agro Insurance and Natural Disasters   Peggy Sharon, Adv. Levitan, Sharon &amp; Co., Israel  </vt:lpstr>
      <vt:lpstr>Risks in Agriculture </vt:lpstr>
      <vt:lpstr>Risks in Agriculture (CONT.) </vt:lpstr>
      <vt:lpstr>Natural Disasters vs. Natural Damage </vt:lpstr>
      <vt:lpstr>Natural Disasters vs. Natural Damage (cont.) </vt:lpstr>
      <vt:lpstr>Risk Distribution  (2006-2015)</vt:lpstr>
      <vt:lpstr>מצגת של PowerPoint</vt:lpstr>
      <vt:lpstr>מצגת של PowerPoint</vt:lpstr>
      <vt:lpstr>מצגת של PowerPoint</vt:lpstr>
      <vt:lpstr>מצגת של PowerPoint</vt:lpstr>
      <vt:lpstr>Risk management in agriculture</vt:lpstr>
      <vt:lpstr>Risk management in agriculture (cont.)</vt:lpstr>
      <vt:lpstr>Eu: AGRO Risk schemes</vt:lpstr>
      <vt:lpstr>Innovation – paying benefits on a pre determined Index</vt:lpstr>
      <vt:lpstr>AGRO insurance in morocco</vt:lpstr>
      <vt:lpstr>india</vt:lpstr>
      <vt:lpstr>CHINA</vt:lpstr>
      <vt:lpstr>Israel: Agricultural INSURANCE</vt:lpstr>
      <vt:lpstr>Israel: Agricultural INSURANCE (cont.)</vt:lpstr>
      <vt:lpstr>Kanat: insured risks</vt:lpstr>
      <vt:lpstr>Kanat: insured branches</vt:lpstr>
      <vt:lpstr>Kanat: Premium distribution (2015)</vt:lpstr>
      <vt:lpstr>KANAT: Ongoing case</vt:lpstr>
      <vt:lpstr>Technology in the aid of agriculture</vt:lpstr>
      <vt:lpstr>Thank you! 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Adi Ann Berkovich</dc:creator>
  <cp:lastModifiedBy>Adi Ann Berkovic</cp:lastModifiedBy>
  <cp:revision>298</cp:revision>
  <cp:lastPrinted>2019-04-16T13:31:18Z</cp:lastPrinted>
  <dcterms:created xsi:type="dcterms:W3CDTF">2019-03-14T13:23:55Z</dcterms:created>
  <dcterms:modified xsi:type="dcterms:W3CDTF">2019-05-15T14:03:16Z</dcterms:modified>
</cp:coreProperties>
</file>